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9144000" cy="5143500" type="screen16x9"/>
  <p:notesSz cx="6858000" cy="9144000"/>
  <p:embeddedFontLst>
    <p:embeddedFont>
      <p:font typeface="Roboto Condensed" charset="0"/>
      <p:regular r:id="rId32"/>
      <p:bold r:id="rId33"/>
      <p:italic r:id="rId34"/>
      <p:boldItalic r:id="rId35"/>
    </p:embeddedFont>
    <p:embeddedFont>
      <p:font typeface="Roboto Condensed Light" charset="0"/>
      <p:regular r:id="rId36"/>
      <p:bold r:id="rId37"/>
      <p:italic r:id="rId38"/>
      <p:boldItalic r:id="rId39"/>
    </p:embeddedFont>
    <p:embeddedFont>
      <p:font typeface="Roboto" charset="0"/>
      <p:regular r:id="rId40"/>
      <p:bold r:id="rId41"/>
      <p:italic r:id="rId42"/>
      <p:boldItalic r:id="rId43"/>
    </p:embeddedFont>
    <p:embeddedFont>
      <p:font typeface="Calibri" pitchFamily="34" charset="0"/>
      <p:regular r:id="rId44"/>
      <p:bold r:id="rId45"/>
      <p:italic r:id="rId46"/>
      <p:boldItalic r:id="rId47"/>
    </p:embeddedFont>
    <p:embeddedFont>
      <p:font typeface="Arvo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7B59A6F2-3DF1-47E7-91E3-F781C00DA0AB}">
  <a:tblStyle styleId="{7B59A6F2-3DF1-47E7-91E3-F781C00DA0AB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FAB40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FAB4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AB4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AB4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10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font" Target="fonts/font20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dp.org/Dental_Benefits_Basics/Dental_BB_1.aspx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forbes.com/sites/dianahembree/2017/03/28/why-some-millennials-arent-smiling-bad-teeth-hinder-28-in-job-search/" TargetMode="External"/><Relationship Id="rId4" Type="http://schemas.openxmlformats.org/officeDocument/2006/relationships/hyperlink" Target="http://www.nber.org/papers/w13879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althypeople.gov/2020/leading-health-indicators/2020-lhi-topics/Oral-Health/determinant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sampled from over 32K available records.  We sampled randomly, but rejected incomplete records or records with nonsensical values in the fields of interest. 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interesting that access to care isn’t more of an issue considering that the mean income of people without insurance in our sample was 23k.  So, there doesn’t appear to be a large cohort of people in this (national) sample who are encounter issues accessing care.</a:t>
            </a:r>
            <a:endParaRPr/>
          </a:p>
        </p:txBody>
      </p:sp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Supervised learning models Factor Analysis and Ward Clustering was only used to determine how many clusters would work best. </a:t>
            </a:r>
            <a:r>
              <a:rPr lang="en">
                <a:solidFill>
                  <a:srgbClr val="020202"/>
                </a:solidFill>
                <a:highlight>
                  <a:srgbClr val="FFFFFF"/>
                </a:highlight>
              </a:rPr>
              <a:t>Peaks at 3, 5, 7, and 10 although 3, 7 and 10 had 1 or more cluster frequencies less than 10. 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Unsupervised clustering method of K-Means was used to eliminate assumptions regarding demographic variables that could be made within supervised models.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20202"/>
                </a:solidFill>
                <a:highlight>
                  <a:srgbClr val="FFFFFF"/>
                </a:highlight>
              </a:rPr>
              <a:t>About 3k people without dental insurance were clustered. Dropped duplicative fields Marry53 &amp; tothccharge. Also took out income since it was such a strong predictor. Marketing budgets that are more conservative should use 4&amp;5; more robust campaigns can test on cluster 2 and 4. Algorithm clusters assume inherent differences.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 National Association of Dental Plans (2018).  Who has dental plans today?  Retrieved from:  </a:t>
            </a:r>
            <a:r>
              <a:rPr lang="en" sz="1200" u="sng">
                <a:solidFill>
                  <a:srgbClr val="0097A7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http://www.nadp.org/Dental_Benefits_Basics/Dental_BB_1.aspx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[2] Glied, Sherry; Neidell, Matthew.  (2008).  The economic value of teeth.  </a:t>
            </a:r>
            <a:r>
              <a:rPr lang="en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National Bureau of Economic Research. 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Retrieved from:   </a:t>
            </a:r>
            <a:r>
              <a:rPr lang="en" sz="1200" u="sng">
                <a:solidFill>
                  <a:srgbClr val="0097A7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http://www.nber.org/papers/w13879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[3] Hembree, Diana.   (March 28, 2017). Why millennials aren’t smiling:  bad teeth hinder 28% in job search. </a:t>
            </a:r>
            <a:r>
              <a:rPr lang="en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Forbes.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Retrieved from:   (March 28, 2017).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rgbClr val="0097A7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https://www.forbes.com/sites/dianahembree/2017/03/28/why-some-millennials-arent-smiling-bad-teeth-hinder-28-in-job-search/#6940d4a559c6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US Department of Health and Human Services.  (2014).  Healthy People 2020:  Oral health.  Retrieved from: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https://www.healthypeople.gov/2020/leading-health-indicators/2020-lhi-topics/Oral-Health/determinants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[2]  World Dental Federation.  (2018).  Oral health and the social determinants of health.  Retrieved from:  https://www.fdiworlddental.org/resources/policy-statements-and-resolutions/oral-health-and-the-social-determinants-of-health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[3] Trohel, Gilda; Bertraud-Gounot, Valerie; Soler, Marion; Chauvin, Pierre; Grimaud, Oliver. (July 16, 2016).  </a:t>
            </a:r>
            <a:r>
              <a:rPr lang="en">
                <a:solidFill>
                  <a:schemeClr val="dk1"/>
                </a:solidFill>
              </a:rPr>
              <a:t>Socio-Economic Determinants of the Need for Dental Care in Adults</a:t>
            </a:r>
            <a:endParaRPr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Plos One. </a:t>
            </a:r>
            <a:r>
              <a:rPr lang="en"/>
              <a:t> Retrieved from:  https://www.ncbi.nlm.nih.gov/pmc/articles/PMC4956297/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Ultimately we gathered these fields representing financial factors related to dental insurance, dental care, and social determinants of health.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of 28 fields gathered.  Note that there were over 3000 fields available.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Shape 18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Shape 19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4" name="Shape 2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1" name="Shape 2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Shape 25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Shape 26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Shape 28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Shape 29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Shape 31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Shape 3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Shape 3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Shape 4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Shape 4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Shape 47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Shape 48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Shape 52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Shape 5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Shape 5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Shape 5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Shape 5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Shape 5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Shape 5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Shape 62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Shape 6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Shape 64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Shape 7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Shape 7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Shape 7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Shape 7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Shape 7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Shape 7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Shape 82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Shape 8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Shape 84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Shape 8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Shape 8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Shape 8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Shape 8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Shape 8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Shape 9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Shape 9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Shape 9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Shape 9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Shape 9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Shape 9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Shape 103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Shape 104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Shape 10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Shape 10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Shape 10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Shape 10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Shape 109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Shape 110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Shape 111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Shape 11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Shape 11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Shape 11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Shape 11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Shape 11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Shape 11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Shape 11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Shape 12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Shape 12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Shape 12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Shape 12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Shape 12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Shape 130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Shape 131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Shape 132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Shape 13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Shape 13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Shape 13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Shape 13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Shape 13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Shape 13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Shape 13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Shape 14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Shape 145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Shape 146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Shape 147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Shape 148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Shape 14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Shape 150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154" name="Shape 154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Shape 15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Shape 15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Shape 15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Shape 16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164" name="Shape 16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Shape 16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Shape 16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Shape 16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Shape 17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Shape 172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Shape 17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Shape 17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er.org/papers/w13879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ncbi.nlm.nih.gov/pmc/articles/PMC4956297/" TargetMode="External"/><Relationship Id="rId5" Type="http://schemas.openxmlformats.org/officeDocument/2006/relationships/hyperlink" Target="http://www.nadp.org/Dental_Benefits_Basics/Dental_BB_1.aspx" TargetMode="External"/><Relationship Id="rId4" Type="http://schemas.openxmlformats.org/officeDocument/2006/relationships/hyperlink" Target="https://www.forbes.com/sites/dianahembree/2017/03/28/why-some-millennials-arent-smiling-bad-teeth-hinder-28-in-job-search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althypeople.gov/2020/leading-health-indicators/2020-lhi-topics/Oral-Health/determinant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diworlddental.org/resources/policy-statements-and-resolutions/oral-health-and-the-social-determinants-of-health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ctrTitle"/>
          </p:nvPr>
        </p:nvSpPr>
        <p:spPr>
          <a:xfrm>
            <a:off x="663525" y="1090750"/>
            <a:ext cx="53898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Marketing Analytics </a:t>
            </a:r>
            <a:endParaRPr sz="36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Project: Dental Insurance</a:t>
            </a:r>
            <a:endParaRPr/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6350" y="1428751"/>
            <a:ext cx="2285998" cy="2285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graphicFrame>
        <p:nvGraphicFramePr>
          <p:cNvPr id="384" name="Shape 384"/>
          <p:cNvGraphicFramePr/>
          <p:nvPr/>
        </p:nvGraphicFramePr>
        <p:xfrm>
          <a:off x="5" y="-7"/>
          <a:ext cx="9144000" cy="5143575"/>
        </p:xfrm>
        <a:graphic>
          <a:graphicData uri="http://schemas.openxmlformats.org/drawingml/2006/table">
            <a:tbl>
              <a:tblPr firstRow="1" bandRow="1">
                <a:noFill/>
                <a:tableStyleId>{7B59A6F2-3DF1-47E7-91E3-F781C00DA0AB}</a:tableStyleId>
              </a:tblPr>
              <a:tblGrid>
                <a:gridCol w="1161525"/>
                <a:gridCol w="1060150"/>
                <a:gridCol w="6922325"/>
              </a:tblGrid>
              <a:tr h="45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strike="noStrike" cap="none"/>
                        <a:t>Field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Type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Meaning</a:t>
                      </a:r>
                      <a:endParaRPr sz="1800"/>
                    </a:p>
                  </a:txBody>
                  <a:tcPr marL="91450" marR="91450" marT="45725" marB="45725"/>
                </a:tc>
              </a:tr>
              <a:tr h="381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OutofPocket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Numeric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Amount patient paid out of pocket for care</a:t>
                      </a:r>
                      <a:endParaRPr sz="1000"/>
                    </a:p>
                  </a:txBody>
                  <a:tcPr marL="91450" marR="91450" marT="45725" marB="45725"/>
                </a:tc>
              </a:tr>
              <a:tr h="381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Noaccess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Categorical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Patient could not get access to needed care</a:t>
                      </a:r>
                      <a:endParaRPr sz="1000"/>
                    </a:p>
                  </a:txBody>
                  <a:tcPr marL="91450" marR="91450" marT="45725" marB="45725"/>
                </a:tc>
              </a:tr>
              <a:tr h="381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GCVisits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Numeric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Number of trips to the dentist in 1 year (2015)</a:t>
                      </a:r>
                      <a:endParaRPr sz="1000"/>
                    </a:p>
                  </a:txBody>
                  <a:tcPr marL="91450" marR="91450" marT="45725" marB="45725"/>
                </a:tc>
              </a:tr>
              <a:tr h="381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MarrStat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Categorical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Marital Status</a:t>
                      </a:r>
                      <a:endParaRPr sz="1000"/>
                    </a:p>
                  </a:txBody>
                  <a:tcPr marL="91450" marR="91450" marT="45725" marB="45725"/>
                </a:tc>
              </a:tr>
              <a:tr h="48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TotMedExp</a:t>
                      </a:r>
                      <a:endParaRPr sz="10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TotHCCharge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Numeric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Total expenditure on healthcare in 1 year</a:t>
                      </a:r>
                      <a:endParaRPr sz="1000"/>
                    </a:p>
                  </a:txBody>
                  <a:tcPr marL="91450" marR="91450" marT="45725" marB="45725"/>
                </a:tc>
              </a:tr>
              <a:tr h="381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Checktime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Numeric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Number of medical checkups per year</a:t>
                      </a:r>
                      <a:endParaRPr sz="1000"/>
                    </a:p>
                  </a:txBody>
                  <a:tcPr marL="91450" marR="91450" marT="45725" marB="45725"/>
                </a:tc>
              </a:tr>
              <a:tr h="381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Dentck53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Categorical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Number of dental checkups per year</a:t>
                      </a:r>
                      <a:endParaRPr sz="1000"/>
                    </a:p>
                  </a:txBody>
                  <a:tcPr marL="91450" marR="91450" marT="45725" marB="45725"/>
                </a:tc>
              </a:tr>
              <a:tr h="381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Dentaldelay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Categorical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Needed dental care was delayed for patient</a:t>
                      </a:r>
                      <a:endParaRPr sz="1000"/>
                    </a:p>
                  </a:txBody>
                  <a:tcPr marL="91450" marR="91450" marT="45725" marB="45725"/>
                </a:tc>
              </a:tr>
              <a:tr h="381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Orthocharge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Numerical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Amount spent on orthodontics in 1 year</a:t>
                      </a:r>
                      <a:endParaRPr sz="1000"/>
                    </a:p>
                  </a:txBody>
                  <a:tcPr marL="91450" marR="91450" marT="45725" marB="45725"/>
                </a:tc>
              </a:tr>
              <a:tr h="381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FamilySize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Numerical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Number of family members</a:t>
                      </a:r>
                      <a:endParaRPr sz="1000"/>
                    </a:p>
                  </a:txBody>
                  <a:tcPr marL="91450" marR="91450" marT="45725" marB="45725"/>
                </a:tc>
              </a:tr>
              <a:tr h="381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Foodstamps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Categorical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Household member receives foodstamps</a:t>
                      </a:r>
                      <a:endParaRPr sz="1000"/>
                    </a:p>
                  </a:txBody>
                  <a:tcPr marL="91450" marR="91450" marT="45725" marB="45725"/>
                </a:tc>
              </a:tr>
              <a:tr h="381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Marital Status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Numeric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Marital Status</a:t>
                      </a:r>
                      <a:endParaRPr sz="1000"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Shape 389"/>
          <p:cNvGrpSpPr/>
          <p:nvPr/>
        </p:nvGrpSpPr>
        <p:grpSpPr>
          <a:xfrm>
            <a:off x="749985" y="306375"/>
            <a:ext cx="8044527" cy="2067200"/>
            <a:chOff x="185742" y="1287960"/>
            <a:chExt cx="8044527" cy="2067200"/>
          </a:xfrm>
        </p:grpSpPr>
        <p:sp>
          <p:nvSpPr>
            <p:cNvPr id="390" name="Shape 390"/>
            <p:cNvSpPr/>
            <p:nvPr/>
          </p:nvSpPr>
          <p:spPr>
            <a:xfrm>
              <a:off x="6978450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91" name="Shape 391"/>
            <p:cNvSpPr/>
            <p:nvPr/>
          </p:nvSpPr>
          <p:spPr>
            <a:xfrm rot="10800000" flipH="1">
              <a:off x="1423250" y="1697050"/>
              <a:ext cx="55665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92" name="Shape 392"/>
            <p:cNvSpPr/>
            <p:nvPr/>
          </p:nvSpPr>
          <p:spPr>
            <a:xfrm rot="10800000" flipH="1">
              <a:off x="698647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94" name="Shape 394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395" name="Shape 395"/>
          <p:cNvSpPr txBox="1">
            <a:spLocks noGrp="1"/>
          </p:cNvSpPr>
          <p:nvPr>
            <p:ph type="ctrTitle" idx="4294967295"/>
          </p:nvPr>
        </p:nvSpPr>
        <p:spPr>
          <a:xfrm>
            <a:off x="558475" y="833475"/>
            <a:ext cx="8039100" cy="9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3F5378"/>
                </a:solidFill>
              </a:rPr>
              <a:t>9,467</a:t>
            </a:r>
            <a:endParaRPr sz="7200">
              <a:solidFill>
                <a:srgbClr val="3F5378"/>
              </a:solidFill>
            </a:endParaRPr>
          </a:p>
        </p:txBody>
      </p:sp>
      <p:sp>
        <p:nvSpPr>
          <p:cNvPr id="396" name="Shape 396"/>
          <p:cNvSpPr txBox="1">
            <a:spLocks noGrp="1"/>
          </p:cNvSpPr>
          <p:nvPr>
            <p:ph type="subTitle" idx="4294967295"/>
          </p:nvPr>
        </p:nvSpPr>
        <p:spPr>
          <a:xfrm>
            <a:off x="1555500" y="1959775"/>
            <a:ext cx="6050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9800"/>
                </a:solidFill>
              </a:rPr>
              <a:t>RECORDS IN OUR DATA SET</a:t>
            </a:r>
            <a:endParaRPr>
              <a:solidFill>
                <a:srgbClr val="FF9800"/>
              </a:solidFill>
            </a:endParaRPr>
          </a:p>
        </p:txBody>
      </p:sp>
      <p:sp>
        <p:nvSpPr>
          <p:cNvPr id="397" name="Shape 39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sp>
        <p:nvSpPr>
          <p:cNvPr id="398" name="Shape 398"/>
          <p:cNvSpPr txBox="1">
            <a:spLocks noGrp="1"/>
          </p:cNvSpPr>
          <p:nvPr>
            <p:ph type="subTitle" idx="4294967295"/>
          </p:nvPr>
        </p:nvSpPr>
        <p:spPr>
          <a:xfrm>
            <a:off x="135350" y="2373575"/>
            <a:ext cx="8659200" cy="26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20202"/>
                </a:solidFill>
                <a:latin typeface="Arial"/>
                <a:ea typeface="Arial"/>
                <a:cs typeface="Arial"/>
                <a:sym typeface="Arial"/>
              </a:rPr>
              <a:t>Men				4315					Women			5152	</a:t>
            </a:r>
            <a:endParaRPr sz="1400">
              <a:solidFill>
                <a:srgbClr val="02020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20202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r>
              <a:rPr lang="en" sz="1400" u="sng">
                <a:solidFill>
                  <a:srgbClr val="020202"/>
                </a:solidFill>
                <a:latin typeface="Arial"/>
                <a:ea typeface="Arial"/>
                <a:cs typeface="Arial"/>
                <a:sym typeface="Arial"/>
              </a:rPr>
              <a:t>Married	</a:t>
            </a:r>
            <a:r>
              <a:rPr lang="en" sz="1400">
                <a:solidFill>
                  <a:srgbClr val="020202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400" u="sng">
                <a:solidFill>
                  <a:srgbClr val="020202"/>
                </a:solidFill>
                <a:latin typeface="Arial"/>
                <a:ea typeface="Arial"/>
                <a:cs typeface="Arial"/>
                <a:sym typeface="Arial"/>
              </a:rPr>
              <a:t>Div/Sep		Never Married </a:t>
            </a:r>
            <a:r>
              <a:rPr lang="en" sz="1400">
                <a:solidFill>
                  <a:srgbClr val="02020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400">
              <a:solidFill>
                <a:srgbClr val="02020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20202"/>
                </a:solidFill>
                <a:latin typeface="Arial"/>
                <a:ea typeface="Arial"/>
                <a:cs typeface="Arial"/>
                <a:sym typeface="Arial"/>
              </a:rPr>
              <a:t>Marital Status  		4468   	  1396		3015</a:t>
            </a:r>
            <a:endParaRPr sz="1400">
              <a:solidFill>
                <a:srgbClr val="02020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20202"/>
                </a:solidFill>
                <a:latin typeface="Arial"/>
                <a:ea typeface="Arial"/>
                <a:cs typeface="Arial"/>
                <a:sym typeface="Arial"/>
              </a:rPr>
              <a:t>Family Size		Mean:2.93   			Min: 1  Max: 15</a:t>
            </a:r>
            <a:endParaRPr sz="1400">
              <a:solidFill>
                <a:srgbClr val="02020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20202"/>
                </a:solidFill>
                <a:latin typeface="Arial"/>
                <a:ea typeface="Arial"/>
                <a:cs typeface="Arial"/>
                <a:sym typeface="Arial"/>
              </a:rPr>
              <a:t>Age				18-85</a:t>
            </a:r>
            <a:endParaRPr sz="1400">
              <a:solidFill>
                <a:srgbClr val="02020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20202"/>
                </a:solidFill>
                <a:latin typeface="Arial"/>
                <a:ea typeface="Arial"/>
                <a:cs typeface="Arial"/>
                <a:sym typeface="Arial"/>
              </a:rPr>
              <a:t>Location:			Northeast:  14.49%       	Midwest:  10.02%    </a:t>
            </a:r>
            <a:endParaRPr sz="1400">
              <a:solidFill>
                <a:srgbClr val="02020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0" indent="45720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020202"/>
                </a:solidFill>
                <a:latin typeface="Arial"/>
                <a:ea typeface="Arial"/>
                <a:cs typeface="Arial"/>
                <a:sym typeface="Arial"/>
              </a:rPr>
              <a:t>South:  38.85%  		 	West:  36.64%</a:t>
            </a:r>
            <a:endParaRPr sz="1400">
              <a:solidFill>
                <a:srgbClr val="02020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sp>
        <p:nvSpPr>
          <p:cNvPr id="404" name="Shape 404"/>
          <p:cNvSpPr txBox="1">
            <a:spLocks noGrp="1"/>
          </p:cNvSpPr>
          <p:nvPr>
            <p:ph type="title" idx="4294967295"/>
          </p:nvPr>
        </p:nvSpPr>
        <p:spPr>
          <a:xfrm>
            <a:off x="1942800" y="877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F5378"/>
                </a:solidFill>
              </a:rPr>
              <a:t>Age and Income Sample Demographics</a:t>
            </a:r>
            <a:endParaRPr sz="2400">
              <a:solidFill>
                <a:srgbClr val="3F5378"/>
              </a:solidFill>
            </a:endParaRPr>
          </a:p>
        </p:txBody>
      </p:sp>
      <p:pic>
        <p:nvPicPr>
          <p:cNvPr id="405" name="Shape 4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638" y="883350"/>
            <a:ext cx="4266600" cy="33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4501" y="883350"/>
            <a:ext cx="4361862" cy="32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Descriptive Statistics -- </a:t>
            </a:r>
            <a:endParaRPr sz="2400"/>
          </a:p>
        </p:txBody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470100" y="1509250"/>
            <a:ext cx="82038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Of those who saw a dentist, the mean number of visits was 2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38.2 % of people in the sample had dental insurance in 2015.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54% of those with insurance saw a dentist at least 1 time in 2015.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46% of those with no insurance saw a dentist at least 1 time in 2015.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Insured people had a mean personal income of $47406, and family income of $88,554.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Uninsured people had a mean personal income of $23450, and family income of $43,714.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.</a:t>
            </a:r>
            <a:endParaRPr sz="20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000"/>
          </a:p>
        </p:txBody>
      </p:sp>
      <p:sp>
        <p:nvSpPr>
          <p:cNvPr id="413" name="Shape 4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grpSp>
        <p:nvGrpSpPr>
          <p:cNvPr id="414" name="Shape 414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415" name="Shape 41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endParaRPr sz="3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Shape 42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Shape 4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69219"/>
            <a:ext cx="4514850" cy="3757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Shape 4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12427"/>
            <a:ext cx="9144000" cy="5362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Demographics by Insurance status</a:t>
            </a:r>
            <a:endParaRPr/>
          </a:p>
        </p:txBody>
      </p:sp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pic>
        <p:nvPicPr>
          <p:cNvPr id="434" name="Shape 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0" y="1463175"/>
            <a:ext cx="3835074" cy="317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1850" y="1446350"/>
            <a:ext cx="4315725" cy="317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/>
        </p:nvSpPr>
        <p:spPr>
          <a:xfrm>
            <a:off x="330698" y="615153"/>
            <a:ext cx="321029" cy="321029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Shape 44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Factor Analysis</a:t>
            </a:r>
            <a:endParaRPr sz="2400"/>
          </a:p>
        </p:txBody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470100" y="1397375"/>
            <a:ext cx="8203800" cy="29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Factor Analysis (on people with or without dental insurance) → Of predicted candidates to purchase insurance, what are the variables that help us understand what variables are the most statistically significant?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▰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Tried several different models.  Best one utilized Varimax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▰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We found 6 factors explaining 73.96% of variation the data. 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▻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Factor 1:  Financials/Income and Frequency of visits (all cause)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▻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Factor 2:  Barriers to access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▻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Factor 3:  Regular check-ups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▻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Factor 4:  Marital Status and Aging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▻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Factor 5:  Gender and Regular Medical Checkups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▻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Factor 6:  Family Structure</a:t>
            </a:r>
            <a:r>
              <a:rPr lang="en" sz="1800"/>
              <a:t/>
            </a:r>
            <a:br>
              <a:rPr lang="en" sz="1800"/>
            </a:br>
            <a:endParaRPr sz="1800"/>
          </a:p>
        </p:txBody>
      </p:sp>
      <p:sp>
        <p:nvSpPr>
          <p:cNvPr id="443" name="Shape 44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/>
        </p:nvSpPr>
        <p:spPr>
          <a:xfrm>
            <a:off x="330698" y="615153"/>
            <a:ext cx="321029" cy="321029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Shape 44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Logistic Regression</a:t>
            </a:r>
            <a:endParaRPr sz="2400"/>
          </a:p>
        </p:txBody>
      </p:sp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470100" y="1397375"/>
            <a:ext cx="8203800" cy="34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Y is whether or not patient has dental insurance</a:t>
            </a:r>
            <a:endParaRPr sz="180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Model1:	Uses Factors, Varimax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Model2:	Uses stepwise regression of variables directly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Comparable Results for Model 1 and Model2</a:t>
            </a:r>
            <a:endParaRPr sz="180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Both models significant at .05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All factors are significant in Model1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Significant variables in Model2:  Marital Status, Age, Income, Gender, Dental Expenses Annually, College Education, Family Size, Partakes of Dental Checkups</a:t>
            </a:r>
            <a:endParaRPr sz="1800"/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/>
            </a:r>
            <a:br>
              <a:rPr lang="en" sz="1800"/>
            </a:br>
            <a:endParaRPr sz="1800"/>
          </a:p>
        </p:txBody>
      </p:sp>
      <p:sp>
        <p:nvSpPr>
          <p:cNvPr id="451" name="Shape 45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Confusion Matrix</a:t>
            </a:r>
            <a:endParaRPr sz="1100"/>
          </a:p>
        </p:txBody>
      </p:sp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52044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Shape 45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Shape 4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4" y="0"/>
            <a:ext cx="913723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endParaRPr sz="3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Shape 46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7" name="Shape 4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ctrTitle" idx="4294967295"/>
          </p:nvPr>
        </p:nvSpPr>
        <p:spPr>
          <a:xfrm>
            <a:off x="1391975" y="-12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9800"/>
                </a:solidFill>
              </a:rPr>
              <a:t>MEET THE TEAM</a:t>
            </a:r>
            <a:endParaRPr sz="4800">
              <a:solidFill>
                <a:srgbClr val="FF9800"/>
              </a:solidFill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25" y="1159800"/>
            <a:ext cx="1600500" cy="14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638" y="1159800"/>
            <a:ext cx="1357406" cy="14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5638" y="3149100"/>
            <a:ext cx="1240223" cy="1487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7725" y="1159800"/>
            <a:ext cx="1461047" cy="14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 rotWithShape="1">
          <a:blip r:embed="rId7">
            <a:alphaModFix/>
          </a:blip>
          <a:srcRect t="10698" r="14052" b="10698"/>
          <a:stretch/>
        </p:blipFill>
        <p:spPr>
          <a:xfrm>
            <a:off x="4800275" y="1159800"/>
            <a:ext cx="1240213" cy="1455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/>
        </p:nvSpPr>
        <p:spPr>
          <a:xfrm>
            <a:off x="707925" y="2614800"/>
            <a:ext cx="16005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Sandy</a:t>
            </a:r>
            <a:endParaRPr sz="2400"/>
          </a:p>
        </p:txBody>
      </p:sp>
      <p:sp>
        <p:nvSpPr>
          <p:cNvPr id="273" name="Shape 273"/>
          <p:cNvSpPr txBox="1"/>
          <p:nvPr/>
        </p:nvSpPr>
        <p:spPr>
          <a:xfrm>
            <a:off x="4828313" y="4565700"/>
            <a:ext cx="140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Yibo</a:t>
            </a:r>
            <a:endParaRPr sz="2400"/>
          </a:p>
        </p:txBody>
      </p:sp>
      <p:sp>
        <p:nvSpPr>
          <p:cNvPr id="274" name="Shape 274"/>
          <p:cNvSpPr txBox="1"/>
          <p:nvPr/>
        </p:nvSpPr>
        <p:spPr>
          <a:xfrm>
            <a:off x="6607750" y="2631000"/>
            <a:ext cx="14610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Simon</a:t>
            </a:r>
            <a:endParaRPr sz="2400"/>
          </a:p>
        </p:txBody>
      </p:sp>
      <p:sp>
        <p:nvSpPr>
          <p:cNvPr id="275" name="Shape 275"/>
          <p:cNvSpPr txBox="1"/>
          <p:nvPr/>
        </p:nvSpPr>
        <p:spPr>
          <a:xfrm>
            <a:off x="2875650" y="4565700"/>
            <a:ext cx="1240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Jon</a:t>
            </a:r>
            <a:endParaRPr sz="2400"/>
          </a:p>
        </p:txBody>
      </p:sp>
      <p:sp>
        <p:nvSpPr>
          <p:cNvPr id="276" name="Shape 276"/>
          <p:cNvSpPr txBox="1"/>
          <p:nvPr/>
        </p:nvSpPr>
        <p:spPr>
          <a:xfrm>
            <a:off x="4800338" y="2601300"/>
            <a:ext cx="12402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May</a:t>
            </a:r>
            <a:endParaRPr sz="2400"/>
          </a:p>
        </p:txBody>
      </p:sp>
      <p:sp>
        <p:nvSpPr>
          <p:cNvPr id="277" name="Shape 277"/>
          <p:cNvSpPr txBox="1"/>
          <p:nvPr/>
        </p:nvSpPr>
        <p:spPr>
          <a:xfrm>
            <a:off x="2875650" y="2601300"/>
            <a:ext cx="13575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Nicole</a:t>
            </a:r>
            <a:endParaRPr sz="2400"/>
          </a:p>
        </p:txBody>
      </p:sp>
      <p:pic>
        <p:nvPicPr>
          <p:cNvPr id="278" name="Shape 2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24900" y="3149100"/>
            <a:ext cx="1115599" cy="148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 Regression</a:t>
            </a:r>
            <a:endParaRPr/>
          </a:p>
        </p:txBody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235675" y="1328150"/>
            <a:ext cx="7666800" cy="3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Y:Number of Visits Per Year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X: Delays accessing care, Family Size,  Family Income and Expenditure on Dentistry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Model and all x variables are significant at .0001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R2 = 42.78%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Note:  Model based on factors only explained ~2% so we dropped that model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-----------------------------------------------------------------------------------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474" name="Shape 47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 Regression</a:t>
            </a:r>
            <a:endParaRPr/>
          </a:p>
        </p:txBody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235675" y="1328150"/>
            <a:ext cx="7666800" cy="3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Y: Total spending on dentistry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X:  Out of pocket  Number of Visits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Model and all x variables are significant at .0001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R2 = 41.52% when model is run for those who don’t have insurance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R2 = 38.89% when model is run for those who have insurance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Note:  Model based on factors only explained 20% so we dropped that model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-----------------------------------------------------------------------------------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481" name="Shape 48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/>
        </p:nvSpPr>
        <p:spPr>
          <a:xfrm>
            <a:off x="330698" y="615153"/>
            <a:ext cx="321029" cy="321029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Shape 48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Measuring Marketing Efficacy: A/B Testing</a:t>
            </a:r>
            <a:endParaRPr sz="2400"/>
          </a:p>
        </p:txBody>
      </p:sp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470100" y="1397375"/>
            <a:ext cx="8203800" cy="29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Deploy a campaign to two different uninsured clusters.</a:t>
            </a:r>
            <a:endParaRPr sz="180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Of those who successfully purchased insurance; compare.</a:t>
            </a:r>
            <a:endParaRPr sz="180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Different Results→“Why?”</a:t>
            </a:r>
            <a:endParaRPr sz="180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Similar Results→ Conversion “successful?”</a:t>
            </a:r>
            <a:br>
              <a:rPr lang="en" sz="1800"/>
            </a:br>
            <a:r>
              <a:rPr lang="en" sz="1800"/>
              <a:t/>
            </a:r>
            <a:br>
              <a:rPr lang="en" sz="1800"/>
            </a:br>
            <a:r>
              <a:rPr lang="en" sz="1800"/>
              <a:t/>
            </a:r>
            <a:br>
              <a:rPr lang="en" sz="1800"/>
            </a:br>
            <a:endParaRPr sz="1800"/>
          </a:p>
        </p:txBody>
      </p:sp>
      <p:sp>
        <p:nvSpPr>
          <p:cNvPr id="489" name="Shape 48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  <p:pic>
        <p:nvPicPr>
          <p:cNvPr id="490" name="Shape 4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5950" y="1397375"/>
            <a:ext cx="2277951" cy="2559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" name="Shape 491"/>
          <p:cNvCxnSpPr/>
          <p:nvPr/>
        </p:nvCxnSpPr>
        <p:spPr>
          <a:xfrm>
            <a:off x="7291925" y="1558025"/>
            <a:ext cx="486000" cy="26484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92" name="Shape 492"/>
          <p:cNvSpPr/>
          <p:nvPr/>
        </p:nvSpPr>
        <p:spPr>
          <a:xfrm>
            <a:off x="6662725" y="2411675"/>
            <a:ext cx="883800" cy="680100"/>
          </a:xfrm>
          <a:prstGeom prst="mathMultiply">
            <a:avLst>
              <a:gd name="adj1" fmla="val 23520"/>
            </a:avLst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0000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7368675" y="1642025"/>
            <a:ext cx="883800" cy="680100"/>
          </a:xfrm>
          <a:prstGeom prst="mathMultiply">
            <a:avLst>
              <a:gd name="adj1" fmla="val 23520"/>
            </a:avLst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0000"/>
              </a:solidFill>
            </a:endParaRPr>
          </a:p>
        </p:txBody>
      </p:sp>
      <p:sp>
        <p:nvSpPr>
          <p:cNvPr id="494" name="Shape 494"/>
          <p:cNvSpPr txBox="1"/>
          <p:nvPr/>
        </p:nvSpPr>
        <p:spPr>
          <a:xfrm>
            <a:off x="6011050" y="1397375"/>
            <a:ext cx="11913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A</a:t>
            </a:r>
            <a:endParaRPr/>
          </a:p>
        </p:txBody>
      </p:sp>
      <p:sp>
        <p:nvSpPr>
          <p:cNvPr id="495" name="Shape 495"/>
          <p:cNvSpPr txBox="1"/>
          <p:nvPr/>
        </p:nvSpPr>
        <p:spPr>
          <a:xfrm>
            <a:off x="8093200" y="3956850"/>
            <a:ext cx="11913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B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 K</a:t>
            </a:r>
            <a:endParaRPr/>
          </a:p>
        </p:txBody>
      </p:sp>
      <p:sp>
        <p:nvSpPr>
          <p:cNvPr id="501" name="Shape 50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  <p:pic>
        <p:nvPicPr>
          <p:cNvPr id="502" name="Shape 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00" y="1788375"/>
            <a:ext cx="6865600" cy="26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/>
        </p:nvSpPr>
        <p:spPr>
          <a:xfrm>
            <a:off x="330698" y="615153"/>
            <a:ext cx="321029" cy="321029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Shape 50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K-Means Clustering</a:t>
            </a:r>
            <a:endParaRPr sz="2400"/>
          </a:p>
        </p:txBody>
      </p:sp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  <p:sp>
        <p:nvSpPr>
          <p:cNvPr id="510" name="Shape 510"/>
          <p:cNvSpPr txBox="1"/>
          <p:nvPr/>
        </p:nvSpPr>
        <p:spPr>
          <a:xfrm>
            <a:off x="5211225" y="1212675"/>
            <a:ext cx="3348300" cy="3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A/B Marketing Test </a:t>
            </a:r>
            <a:endParaRPr sz="2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228600" lvl="0" indent="-50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228600" lvl="0" indent="-50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highlight>
                <a:srgbClr val="1E5C57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228600" lvl="0" indent="-50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6D5441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Cluster 3 </a:t>
            </a:r>
            <a: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&amp; </a:t>
            </a:r>
            <a:r>
              <a:rPr lang="en" sz="2000">
                <a:highlight>
                  <a:srgbClr val="CC00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Cluster 5</a:t>
            </a:r>
            <a:endParaRPr sz="2000">
              <a:highlight>
                <a:srgbClr val="CC0000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228600" lvl="0" indent="-50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highlight>
                <a:srgbClr val="CC0000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because they represent the two uninsured clustered populations that are </a:t>
            </a:r>
            <a:r>
              <a:rPr lang="en" sz="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least</a:t>
            </a:r>
            <a:r>
              <a:rPr lang="en" sz="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like one another.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Alternatively, Cluster 2 &amp; 4</a:t>
            </a:r>
            <a:endParaRPr sz="2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11" name="Shape 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6500"/>
            <a:ext cx="4907855" cy="367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Shape 5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3525" y="1460050"/>
            <a:ext cx="1307350" cy="16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/>
        </p:nvSpPr>
        <p:spPr>
          <a:xfrm>
            <a:off x="330698" y="615153"/>
            <a:ext cx="321029" cy="321029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Shape 5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Conclusion</a:t>
            </a:r>
            <a:endParaRPr sz="2400"/>
          </a:p>
        </p:txBody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330700" y="1666800"/>
            <a:ext cx="8203800" cy="29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As a Marketer…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A lot was learned about how a marketing department can utilize demographic information for various aspects of a robust marketing campaign including: </a:t>
            </a:r>
            <a:endParaRPr sz="1800"/>
          </a:p>
          <a:p>
            <a:pPr marL="13716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▻"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Who: </a:t>
            </a:r>
            <a:r>
              <a:rPr lang="en" sz="1800"/>
              <a:t>Predicted uninsured population</a:t>
            </a:r>
            <a:endParaRPr sz="1800"/>
          </a:p>
          <a:p>
            <a:pPr marL="13716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▻"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What: </a:t>
            </a:r>
            <a:r>
              <a:rPr lang="en" sz="1800"/>
              <a:t>Identified factors that constitute uninsured people</a:t>
            </a:r>
            <a:endParaRPr sz="1800"/>
          </a:p>
          <a:p>
            <a:pPr marL="13716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▻"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Why: </a:t>
            </a:r>
            <a:r>
              <a:rPr lang="en" sz="1800"/>
              <a:t>Predicted spend helps determine budgets</a:t>
            </a:r>
            <a:endParaRPr sz="1800"/>
          </a:p>
          <a:p>
            <a:pPr marL="13716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▻"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How:</a:t>
            </a:r>
            <a:r>
              <a:rPr lang="en" sz="1800"/>
              <a:t> A/B Testing on clusters determines campaign efficacy</a:t>
            </a:r>
            <a:br>
              <a:rPr lang="en" sz="1800"/>
            </a:br>
            <a:r>
              <a:rPr lang="en" sz="1800"/>
              <a:t/>
            </a:r>
            <a:br>
              <a:rPr lang="en" sz="1800"/>
            </a:br>
            <a:endParaRPr sz="1800"/>
          </a:p>
        </p:txBody>
      </p:sp>
      <p:sp>
        <p:nvSpPr>
          <p:cNvPr id="520" name="Shape 5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26" name="Shape 526"/>
          <p:cNvSpPr txBox="1">
            <a:spLocks noGrp="1"/>
          </p:cNvSpPr>
          <p:nvPr>
            <p:ph type="body" idx="1"/>
          </p:nvPr>
        </p:nvSpPr>
        <p:spPr>
          <a:xfrm>
            <a:off x="308875" y="1327350"/>
            <a:ext cx="88902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Glied, Sherry; Neidell, Matthew.  (2008).  The economic value of teeth.  </a:t>
            </a:r>
            <a:r>
              <a:rPr lang="en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National Bureau of Economic Research.  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Retrieved from:   </a:t>
            </a:r>
            <a:r>
              <a:rPr lang="en" sz="1200" u="sng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http://www.nber.org/papers/w13879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Hembree, Diana.   (March 28, 2017). Why millenials aren’t smiling:  bad teeth hinder 28% in job search. </a:t>
            </a:r>
            <a:r>
              <a:rPr lang="en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Forbes.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Retrieved from:   (March 28, 2017).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https://www.forbes.com/sites/dianahembree/2017/03/28/why-some-millennials-arent-smiling-bad-teeth-hinder-28-in-job-search/#6940d4a559c6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National Association of Dental Plans (2018).  Who has dental plans today?  Retrieved from:  </a:t>
            </a:r>
            <a:r>
              <a:rPr lang="en" sz="1200" u="sng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http://www.nadp.org/Dental_Benefits_Basics/Dental_BB_1.aspx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Trohel, Gilda; Bertraud-Gounot, Valerie; Soler, Marion; Chauvin, Pierre; Grimaud, Oliver. (July 16, 2016).  Socio-Economic Determinants of the Need for Dental Care in Adults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Plos One. 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Retrieved from:  </a:t>
            </a: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https://www.ncbi.nlm.nih.gov/pmc/articles/PMC4956297/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33" name="Shape 533"/>
          <p:cNvSpPr txBox="1">
            <a:spLocks noGrp="1"/>
          </p:cNvSpPr>
          <p:nvPr>
            <p:ph type="body" idx="1"/>
          </p:nvPr>
        </p:nvSpPr>
        <p:spPr>
          <a:xfrm>
            <a:off x="308875" y="1327350"/>
            <a:ext cx="88902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Department of Health and Human Services.  (2014).  Healthy People 2020:  Oral health.  Retrieved from: 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https://www.healthypeople.gov/2020/leading-health-indicators/2020-lhi-topics/Oral-Health/determinants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World Dental Federation.  (2018).  Oral health and the social determinants of health.  Retrieved from: 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https://www.fdiworlddental.org/resources/policy-statements-and-resolutions/oral-health-and-the-social-determinants-of-health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Shape 5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  <p:sp>
        <p:nvSpPr>
          <p:cNvPr id="540" name="Shape 540"/>
          <p:cNvSpPr txBox="1">
            <a:spLocks noGrp="1"/>
          </p:cNvSpPr>
          <p:nvPr>
            <p:ph type="ctrTitle" idx="4294967295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800"/>
                </a:solidFill>
              </a:rPr>
              <a:t>THANKS!</a:t>
            </a:r>
            <a:endParaRPr sz="6000">
              <a:solidFill>
                <a:srgbClr val="FF9800"/>
              </a:solidFill>
            </a:endParaRPr>
          </a:p>
        </p:txBody>
      </p:sp>
      <p:sp>
        <p:nvSpPr>
          <p:cNvPr id="541" name="Shape 541"/>
          <p:cNvSpPr txBox="1">
            <a:spLocks noGrp="1"/>
          </p:cNvSpPr>
          <p:nvPr>
            <p:ph type="subTitle" idx="4294967295"/>
          </p:nvPr>
        </p:nvSpPr>
        <p:spPr>
          <a:xfrm>
            <a:off x="1275150" y="3230000"/>
            <a:ext cx="6593700" cy="13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Any questions?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/>
          </a:p>
        </p:txBody>
      </p:sp>
      <p:grpSp>
        <p:nvGrpSpPr>
          <p:cNvPr id="542" name="Shape 542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543" name="Shape 54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45" name="Shape 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038" y="387213"/>
            <a:ext cx="2285998" cy="2285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829775" y="1762800"/>
            <a:ext cx="6104100" cy="16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 apple a day keeps the dentist away”</a:t>
            </a:r>
            <a:endParaRPr sz="60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“Dentistry is not expensive, neglect is….”</a:t>
            </a:r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Purpose, Process and Background			     	                  5,6,7</a:t>
            </a:r>
            <a:endParaRPr sz="1800"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Data								 		                8,9,10</a:t>
            </a:r>
            <a:endParaRPr sz="1800"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Descriptive Statistics				                   11,12,13,14,15</a:t>
            </a:r>
            <a:endParaRPr sz="1800"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Factor Analysis						  		                      16</a:t>
            </a:r>
            <a:endParaRPr sz="1800"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Logistic Regression					                             17,18,19</a:t>
            </a:r>
            <a:endParaRPr sz="1800"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Multiple Regression                                                                        20,21</a:t>
            </a:r>
            <a:endParaRPr sz="1800"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K Means Clustering						                    22,23,24</a:t>
            </a:r>
            <a:endParaRPr sz="1800"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Conclusions                                                                                         25</a:t>
            </a:r>
            <a:endParaRPr sz="1800"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References									      26, 27</a:t>
            </a:r>
            <a:endParaRPr sz="1800"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									</a:t>
            </a:r>
            <a:endParaRPr/>
          </a:p>
          <a:p>
            <a:pPr marL="0" lvl="0" indent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Marketing Project: Dental Insurance</a:t>
            </a:r>
            <a:endParaRPr sz="2400"/>
          </a:p>
        </p:txBody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470100" y="1324888"/>
            <a:ext cx="8203800" cy="31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 Condensed"/>
                <a:ea typeface="Roboto Condensed"/>
                <a:cs typeface="Roboto Condensed"/>
                <a:sym typeface="Roboto Condensed"/>
              </a:rPr>
              <a:t>Objective: </a:t>
            </a:r>
            <a:endParaRPr sz="20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How can a dental insurance companies create an effective marketing campaign to target uninsured dental patients?</a:t>
            </a:r>
            <a:endParaRPr sz="200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>
                <a:latin typeface="Roboto Condensed"/>
                <a:ea typeface="Roboto Condensed"/>
                <a:cs typeface="Roboto Condensed"/>
                <a:sym typeface="Roboto Condensed"/>
              </a:rPr>
              <a:t>Why is this important?</a:t>
            </a:r>
            <a:endParaRPr sz="20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55600" rtl="0">
              <a:spcBef>
                <a:spcPts val="10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23% of the US population lacks dental insurance [1]</a:t>
            </a:r>
            <a:endParaRPr sz="200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Studies indicate that dental care is directly related to salary and employment.</a:t>
            </a:r>
            <a:endParaRPr sz="20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▻"/>
            </a:pPr>
            <a:r>
              <a:rPr lang="en" sz="1800"/>
              <a:t>Women who grew up in communities with fluoridated water earn 4% more [2]</a:t>
            </a:r>
            <a:endParaRPr sz="1800"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▻"/>
            </a:pPr>
            <a:r>
              <a:rPr lang="en" sz="1800"/>
              <a:t>24% of people in their 20s and 30s feel that the appearance of their teeth negatively impacts them in job interviews [3]</a:t>
            </a:r>
            <a:r>
              <a:rPr lang="en" sz="2000"/>
              <a:t/>
            </a:r>
            <a:br>
              <a:rPr lang="en" sz="2000"/>
            </a:br>
            <a:endParaRPr sz="2000"/>
          </a:p>
        </p:txBody>
      </p:sp>
      <p:sp>
        <p:nvSpPr>
          <p:cNvPr id="299" name="Shape 29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grpSp>
        <p:nvGrpSpPr>
          <p:cNvPr id="300" name="Shape 300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301" name="Shape 301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 Selection</a:t>
            </a:r>
            <a:endParaRPr sz="2400"/>
          </a:p>
        </p:txBody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146250" y="1813750"/>
            <a:ext cx="18723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Factor Analysis</a:t>
            </a:r>
            <a:endParaRPr b="1"/>
          </a:p>
          <a:p>
            <a:pPr marL="0" lv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Determine whether factor analysis is useful in essentializing the variables used in the analysis. </a:t>
            </a:r>
            <a:endParaRPr/>
          </a:p>
        </p:txBody>
      </p:sp>
      <p:sp>
        <p:nvSpPr>
          <p:cNvPr id="311" name="Shape 311"/>
          <p:cNvSpPr txBox="1">
            <a:spLocks noGrp="1"/>
          </p:cNvSpPr>
          <p:nvPr>
            <p:ph type="body" idx="2"/>
          </p:nvPr>
        </p:nvSpPr>
        <p:spPr>
          <a:xfrm>
            <a:off x="2062601" y="1813750"/>
            <a:ext cx="20544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Logistic Regression</a:t>
            </a:r>
            <a:endParaRPr b="1"/>
          </a:p>
          <a:p>
            <a:pPr marL="0" lv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Determine how to predict our target market of those who do not have dental insurance, using logistic regression.</a:t>
            </a:r>
            <a:endParaRPr/>
          </a:p>
        </p:txBody>
      </p:sp>
      <p:sp>
        <p:nvSpPr>
          <p:cNvPr id="312" name="Shape 312"/>
          <p:cNvSpPr txBox="1">
            <a:spLocks noGrp="1"/>
          </p:cNvSpPr>
          <p:nvPr>
            <p:ph type="body" idx="3"/>
          </p:nvPr>
        </p:nvSpPr>
        <p:spPr>
          <a:xfrm>
            <a:off x="4139025" y="1813750"/>
            <a:ext cx="2441100" cy="25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Linear Regression</a:t>
            </a:r>
            <a:endParaRPr b="1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Determine how to predict annual spend on dental health care to help determine a marketing budget.</a:t>
            </a:r>
            <a:endParaRPr/>
          </a:p>
          <a:p>
            <a:pPr marL="0" lvl="0" indent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313" name="Shape 3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grpSp>
        <p:nvGrpSpPr>
          <p:cNvPr id="314" name="Shape 314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315" name="Shape 315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Shape 322"/>
          <p:cNvSpPr txBox="1">
            <a:spLocks noGrp="1"/>
          </p:cNvSpPr>
          <p:nvPr>
            <p:ph type="body" idx="2"/>
          </p:nvPr>
        </p:nvSpPr>
        <p:spPr>
          <a:xfrm>
            <a:off x="6602162" y="1813751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K-Means Clustering</a:t>
            </a:r>
            <a:endParaRPr b="1"/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Conduct A/B testing on two different clusters to determine the efficacy of a marketing campaign.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Process Diagram</a:t>
            </a:r>
            <a:endParaRPr sz="2400"/>
          </a:p>
        </p:txBody>
      </p: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grpSp>
        <p:nvGrpSpPr>
          <p:cNvPr id="329" name="Shape 329"/>
          <p:cNvGrpSpPr/>
          <p:nvPr/>
        </p:nvGrpSpPr>
        <p:grpSpPr>
          <a:xfrm>
            <a:off x="263101" y="580106"/>
            <a:ext cx="407743" cy="391135"/>
            <a:chOff x="5233525" y="4954450"/>
            <a:chExt cx="538275" cy="516350"/>
          </a:xfrm>
        </p:grpSpPr>
        <p:sp>
          <p:nvSpPr>
            <p:cNvPr id="330" name="Shape 33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Shape 341"/>
          <p:cNvGrpSpPr/>
          <p:nvPr/>
        </p:nvGrpSpPr>
        <p:grpSpPr>
          <a:xfrm>
            <a:off x="2579277" y="1858958"/>
            <a:ext cx="2582429" cy="2077366"/>
            <a:chOff x="3071457" y="2013875"/>
            <a:chExt cx="1944600" cy="1569600"/>
          </a:xfrm>
        </p:grpSpPr>
        <p:sp>
          <p:nvSpPr>
            <p:cNvPr id="342" name="Shape 342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3317906" y="2194470"/>
              <a:ext cx="1451700" cy="1208400"/>
            </a:xfrm>
            <a:prstGeom prst="rect">
              <a:avLst/>
            </a:prstGeom>
            <a:solidFill>
              <a:srgbClr val="FF9800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Financial Determinants</a:t>
              </a:r>
              <a:endParaRPr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Income, Insurance[3]</a:t>
              </a:r>
              <a:endParaRPr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4" name="Shape 344"/>
          <p:cNvGrpSpPr/>
          <p:nvPr/>
        </p:nvGrpSpPr>
        <p:grpSpPr>
          <a:xfrm>
            <a:off x="18" y="1858958"/>
            <a:ext cx="2582429" cy="2077366"/>
            <a:chOff x="1126863" y="2013875"/>
            <a:chExt cx="1944600" cy="1569600"/>
          </a:xfrm>
        </p:grpSpPr>
        <p:sp>
          <p:nvSpPr>
            <p:cNvPr id="345" name="Shape 345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 txBox="1"/>
            <p:nvPr/>
          </p:nvSpPr>
          <p:spPr>
            <a:xfrm>
              <a:off x="1328317" y="2190871"/>
              <a:ext cx="1541700" cy="1215600"/>
            </a:xfrm>
            <a:prstGeom prst="rect">
              <a:avLst/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Social Determinants of Dental Health</a:t>
              </a:r>
              <a:endParaRPr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Gender, Age, Education, Race, Geography/Access, Diet  [1, 2]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7" name="Shape 347"/>
          <p:cNvGrpSpPr/>
          <p:nvPr/>
        </p:nvGrpSpPr>
        <p:grpSpPr>
          <a:xfrm>
            <a:off x="5158385" y="1858958"/>
            <a:ext cx="3985594" cy="2077366"/>
            <a:chOff x="5015938" y="2013875"/>
            <a:chExt cx="3001200" cy="1569600"/>
          </a:xfrm>
        </p:grpSpPr>
        <p:sp>
          <p:nvSpPr>
            <p:cNvPr id="348" name="Shape 348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349" name="Shape 349"/>
            <p:cNvSpPr txBox="1"/>
            <p:nvPr/>
          </p:nvSpPr>
          <p:spPr>
            <a:xfrm>
              <a:off x="5307985" y="2198418"/>
              <a:ext cx="2417100" cy="12660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Patient has the means to access dental care (insurance, income).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Patient sets a priority on receiving care, as seen in getting regular checkups.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50" name="Shape 350"/>
          <p:cNvSpPr txBox="1"/>
          <p:nvPr/>
        </p:nvSpPr>
        <p:spPr>
          <a:xfrm>
            <a:off x="25" y="3936325"/>
            <a:ext cx="5158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F5378"/>
                </a:solidFill>
              </a:rPr>
              <a:t>INPUTS</a:t>
            </a:r>
            <a:endParaRPr sz="2400">
              <a:solidFill>
                <a:srgbClr val="3F5378"/>
              </a:solidFill>
            </a:endParaRPr>
          </a:p>
        </p:txBody>
      </p:sp>
      <p:sp>
        <p:nvSpPr>
          <p:cNvPr id="351" name="Shape 351"/>
          <p:cNvSpPr txBox="1"/>
          <p:nvPr/>
        </p:nvSpPr>
        <p:spPr>
          <a:xfrm>
            <a:off x="5158400" y="1212750"/>
            <a:ext cx="3985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F5378"/>
                </a:solidFill>
              </a:rPr>
              <a:t>RESULTS</a:t>
            </a:r>
            <a:endParaRPr sz="2400">
              <a:solidFill>
                <a:srgbClr val="3F537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 Gathering</a:t>
            </a:r>
            <a:endParaRPr sz="2400"/>
          </a:p>
        </p:txBody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388175" y="1462798"/>
            <a:ext cx="8203800" cy="31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Medical Expenditure Panel Survey (MEPS) == a product of the US Department of Health and Human Services</a:t>
            </a:r>
            <a:endParaRPr sz="200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HHS gathers data via survey and interview</a:t>
            </a:r>
            <a:endParaRPr sz="200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Large data set.  Updated annually since 1996</a:t>
            </a:r>
            <a:endParaRPr sz="200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We focused on data from 2015 only.</a:t>
            </a:r>
            <a:endParaRPr sz="200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 sz="2000"/>
              <a:t>Data set required significant time to assess and clean</a:t>
            </a:r>
            <a:endParaRPr sz="2000"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▻"/>
            </a:pPr>
            <a:r>
              <a:rPr lang="en" sz="2000"/>
              <a:t>Fields with invalid entries</a:t>
            </a:r>
            <a:endParaRPr sz="2000"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▻"/>
            </a:pPr>
            <a:r>
              <a:rPr lang="en" sz="2000"/>
              <a:t>Many fields with similar or duplicate information</a:t>
            </a:r>
            <a:endParaRPr sz="2000"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▻"/>
            </a:pPr>
            <a:r>
              <a:rPr lang="en" sz="2000"/>
              <a:t>Many desirable fields tagged as Not Applicable for many observations, negative ages, and related problems…</a:t>
            </a:r>
            <a:endParaRPr sz="2000"/>
          </a:p>
        </p:txBody>
      </p:sp>
      <p:sp>
        <p:nvSpPr>
          <p:cNvPr id="358" name="Shape 35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grpSp>
        <p:nvGrpSpPr>
          <p:cNvPr id="359" name="Shape 359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360" name="Shape 36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sp>
        <p:nvSpPr>
          <p:cNvPr id="369" name="Shape 36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grpSp>
        <p:nvGrpSpPr>
          <p:cNvPr id="370" name="Shape 370"/>
          <p:cNvGrpSpPr/>
          <p:nvPr/>
        </p:nvGrpSpPr>
        <p:grpSpPr>
          <a:xfrm>
            <a:off x="307844" y="634299"/>
            <a:ext cx="318264" cy="282756"/>
            <a:chOff x="5292575" y="3681900"/>
            <a:chExt cx="420150" cy="373275"/>
          </a:xfrm>
        </p:grpSpPr>
        <p:sp>
          <p:nvSpPr>
            <p:cNvPr id="371" name="Shape 371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78" name="Shape 378"/>
          <p:cNvGraphicFramePr/>
          <p:nvPr/>
        </p:nvGraphicFramePr>
        <p:xfrm>
          <a:off x="5" y="43"/>
          <a:ext cx="9144000" cy="5143400"/>
        </p:xfrm>
        <a:graphic>
          <a:graphicData uri="http://schemas.openxmlformats.org/drawingml/2006/table">
            <a:tbl>
              <a:tblPr firstRow="1" bandRow="1">
                <a:noFill/>
                <a:tableStyleId>{7B59A6F2-3DF1-47E7-91E3-F781C00DA0AB}</a:tableStyleId>
              </a:tblPr>
              <a:tblGrid>
                <a:gridCol w="1385675"/>
                <a:gridCol w="1176850"/>
                <a:gridCol w="6581475"/>
              </a:tblGrid>
              <a:tr h="399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strike="noStrike" cap="none"/>
                        <a:t>Field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Type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Meaning</a:t>
                      </a:r>
                      <a:endParaRPr/>
                    </a:p>
                  </a:txBody>
                  <a:tcPr marL="91450" marR="91450" marT="45725" marB="45725"/>
                </a:tc>
              </a:tr>
              <a:tr h="359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Dupersid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Key Field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Uniquely identifies patient.  Patient Identifier + dwelling identifier</a:t>
                      </a:r>
                      <a:endParaRPr sz="1000"/>
                    </a:p>
                  </a:txBody>
                  <a:tcPr marL="91450" marR="91450" marT="45725" marB="45725"/>
                </a:tc>
              </a:tr>
              <a:tr h="359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Age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Integer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Patient age.  Study includes 18-85</a:t>
                      </a:r>
                      <a:endParaRPr sz="1000"/>
                    </a:p>
                  </a:txBody>
                  <a:tcPr marL="91450" marR="91450" marT="45725" marB="45725"/>
                </a:tc>
              </a:tr>
              <a:tr h="359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FIncome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Numeric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Family Income</a:t>
                      </a:r>
                      <a:endParaRPr sz="1000"/>
                    </a:p>
                  </a:txBody>
                  <a:tcPr marL="91450" marR="91450" marT="45725" marB="45725"/>
                </a:tc>
              </a:tr>
              <a:tr h="359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Indincome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Numeric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Individual Income</a:t>
                      </a:r>
                      <a:endParaRPr sz="1000"/>
                    </a:p>
                  </a:txBody>
                  <a:tcPr marL="91450" marR="91450" marT="45725" marB="45725"/>
                </a:tc>
              </a:tr>
              <a:tr h="359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MInsured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Categorical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Has health insurance?</a:t>
                      </a:r>
                      <a:endParaRPr sz="1000"/>
                    </a:p>
                  </a:txBody>
                  <a:tcPr marL="91450" marR="91450" marT="45725" marB="45725"/>
                </a:tc>
              </a:tr>
              <a:tr h="359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Dinsured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Categorical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Has dental insurance?</a:t>
                      </a:r>
                      <a:endParaRPr sz="1000"/>
                    </a:p>
                  </a:txBody>
                  <a:tcPr marL="91450" marR="91450" marT="45725" marB="45725"/>
                </a:tc>
              </a:tr>
              <a:tr h="359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Education, College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Categorical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Highest educational attainment.  College, high school, vocational school, less than high school</a:t>
                      </a:r>
                      <a:endParaRPr sz="1000"/>
                    </a:p>
                  </a:txBody>
                  <a:tcPr marL="91450" marR="91450" marT="45725" marB="45725"/>
                </a:tc>
              </a:tr>
              <a:tr h="359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Race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Categorical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Race of patient.  White.  Black, Native American, Asian, Multiple.  Other.</a:t>
                      </a:r>
                      <a:endParaRPr sz="1000"/>
                    </a:p>
                  </a:txBody>
                  <a:tcPr marL="91450" marR="91450" marT="45725" marB="45725"/>
                </a:tc>
              </a:tr>
              <a:tr h="359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Region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Categorical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 Census Region where patient lives.  Northeast.  South.  Midwest.  West.</a:t>
                      </a:r>
                      <a:endParaRPr sz="1000"/>
                    </a:p>
                  </a:txBody>
                  <a:tcPr marL="91450" marR="91450" marT="45725" marB="45725"/>
                </a:tc>
              </a:tr>
              <a:tr h="359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ADsmok42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Categorical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Currently a tobacco smoker?</a:t>
                      </a:r>
                      <a:endParaRPr sz="1000"/>
                    </a:p>
                  </a:txBody>
                  <a:tcPr marL="91450" marR="91450" marT="45725" marB="45725"/>
                </a:tc>
              </a:tr>
              <a:tr h="359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Gender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Categorical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Male or female</a:t>
                      </a:r>
                      <a:endParaRPr sz="1000"/>
                    </a:p>
                  </a:txBody>
                  <a:tcPr marL="91450" marR="91450" marT="45725" marB="45725"/>
                </a:tc>
              </a:tr>
              <a:tr h="359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Totexp15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Numeric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Annual Healthcare Expense</a:t>
                      </a:r>
                      <a:endParaRPr sz="1000"/>
                    </a:p>
                  </a:txBody>
                  <a:tcPr marL="91450" marR="91450" marT="45725" marB="45725"/>
                </a:tc>
              </a:tr>
              <a:tr h="430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GDEXP, DC VisitCharge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Numeric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Annual Dental expense</a:t>
                      </a:r>
                      <a:endParaRPr sz="1000"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1726</Words>
  <Application>Microsoft Office PowerPoint</Application>
  <PresentationFormat>On-screen Show (16:9)</PresentationFormat>
  <Paragraphs>304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Roboto Condensed</vt:lpstr>
      <vt:lpstr>Roboto Condensed Light</vt:lpstr>
      <vt:lpstr>Roboto</vt:lpstr>
      <vt:lpstr>Calibri</vt:lpstr>
      <vt:lpstr>Arvo</vt:lpstr>
      <vt:lpstr>Salerio template</vt:lpstr>
      <vt:lpstr>Office Theme</vt:lpstr>
      <vt:lpstr>Marketing Analytics  Project: Dental Insurance</vt:lpstr>
      <vt:lpstr>MEET THE TEAM</vt:lpstr>
      <vt:lpstr>Slide 3</vt:lpstr>
      <vt:lpstr>Table of Contents</vt:lpstr>
      <vt:lpstr>Marketing Project: Dental Insurance</vt:lpstr>
      <vt:lpstr>Model Selection</vt:lpstr>
      <vt:lpstr>Process Diagram</vt:lpstr>
      <vt:lpstr>Data Gathering</vt:lpstr>
      <vt:lpstr>AND TABLES TO COMPARE DATA</vt:lpstr>
      <vt:lpstr>Slide 10</vt:lpstr>
      <vt:lpstr>9,467</vt:lpstr>
      <vt:lpstr>Age and Income Sample Demographics</vt:lpstr>
      <vt:lpstr>Descriptive Statistics -- </vt:lpstr>
      <vt:lpstr>Slide 14</vt:lpstr>
      <vt:lpstr>Demographics by Insurance status</vt:lpstr>
      <vt:lpstr>Factor Analysis</vt:lpstr>
      <vt:lpstr>Logistic Regression</vt:lpstr>
      <vt:lpstr>Confusion Matrix</vt:lpstr>
      <vt:lpstr>Slide 19</vt:lpstr>
      <vt:lpstr>Multiple  Regression</vt:lpstr>
      <vt:lpstr>Multiple  Regression</vt:lpstr>
      <vt:lpstr>Measuring Marketing Efficacy: A/B Testing</vt:lpstr>
      <vt:lpstr>Finding  K</vt:lpstr>
      <vt:lpstr>K-Means Clustering</vt:lpstr>
      <vt:lpstr>Conclusion</vt:lpstr>
      <vt:lpstr>References</vt:lpstr>
      <vt:lpstr>References</vt:lpstr>
      <vt:lpstr>THANKS!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Analytics  Project: Dental Insurance</dc:title>
  <dc:creator>priyanka computer</dc:creator>
  <cp:lastModifiedBy>priyanka computer</cp:lastModifiedBy>
  <cp:revision>1</cp:revision>
  <dcterms:modified xsi:type="dcterms:W3CDTF">2019-05-30T23:21:53Z</dcterms:modified>
</cp:coreProperties>
</file>